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80" r:id="rId4"/>
    <p:sldId id="286" r:id="rId5"/>
    <p:sldId id="282" r:id="rId6"/>
    <p:sldId id="275" r:id="rId7"/>
    <p:sldId id="264" r:id="rId8"/>
    <p:sldId id="281" r:id="rId9"/>
    <p:sldId id="271" r:id="rId10"/>
    <p:sldId id="283" r:id="rId11"/>
    <p:sldId id="284" r:id="rId12"/>
    <p:sldId id="273" r:id="rId13"/>
    <p:sldId id="278" r:id="rId14"/>
    <p:sldId id="260" r:id="rId15"/>
    <p:sldId id="311" r:id="rId16"/>
    <p:sldId id="285" r:id="rId17"/>
    <p:sldId id="309" r:id="rId18"/>
    <p:sldId id="303" r:id="rId19"/>
    <p:sldId id="310" r:id="rId20"/>
    <p:sldId id="25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" initials="s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3" autoAdjust="0"/>
    <p:restoredTop sz="94772"/>
  </p:normalViewPr>
  <p:slideViewPr>
    <p:cSldViewPr snapToGrid="0">
      <p:cViewPr varScale="1">
        <p:scale>
          <a:sx n="85" d="100"/>
          <a:sy n="85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2T21:39:13.609" idx="3">
    <p:pos x="10" y="10"/>
    <p:text>下次截图的时候，可以的把宽高都截成一样的，这样放在一起，会好看点，原谅我有点强迫症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A4377-515E-094A-9F16-20C6FBA2D94F}" type="datetimeFigureOut">
              <a:rPr kumimoji="1" lang="zh-CN" altLang="en-US" smtClean="0"/>
              <a:t>2018/9/3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5B41-5060-DD40-A9DF-D28811F42A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08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5B41-5060-DD40-A9DF-D28811F42AB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28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tiff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-958680" y="206888"/>
            <a:ext cx="7985830" cy="3154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 flipH="1">
            <a:off x="6851785" y="3429000"/>
            <a:ext cx="5044855" cy="1992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7508" y="1939673"/>
            <a:ext cx="393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工作汇报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4477582" y="3667149"/>
            <a:ext cx="399270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汇报人：罗敬              主管</a:t>
            </a:r>
            <a:r>
              <a:rPr lang="zh-CN" altLang="en-US" b="1" dirty="0">
                <a:latin typeface="文悦古典明朝体 (非商业使用) W5" pitchFamily="50" charset="-122"/>
                <a:ea typeface="文悦古典明朝体 (非商业使用) W5" pitchFamily="50" charset="-122"/>
              </a:rPr>
              <a:t>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Billy</a:t>
            </a:r>
            <a:endParaRPr lang="zh-CN" altLang="en-US" b="1" dirty="0" smtClean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所属课：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AI</a:t>
            </a: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课              指导人：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Ace</a:t>
            </a:r>
            <a:endParaRPr lang="en-US" altLang="zh-CN" b="1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日期：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2018.9.6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52366" y="357996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修正后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19" y="3829057"/>
            <a:ext cx="1707766" cy="2061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02" y="1514354"/>
            <a:ext cx="1727200" cy="2246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2" y="3829057"/>
            <a:ext cx="1702030" cy="2061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957" y="2497990"/>
            <a:ext cx="46228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右箭头 19"/>
          <p:cNvSpPr/>
          <p:nvPr/>
        </p:nvSpPr>
        <p:spPr>
          <a:xfrm>
            <a:off x="5132215" y="3416478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181078" y="304714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点完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53" y="1514355"/>
            <a:ext cx="1702030" cy="2246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52368" y="367828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修正后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右箭头 16"/>
          <p:cNvSpPr/>
          <p:nvPr/>
        </p:nvSpPr>
        <p:spPr>
          <a:xfrm rot="3119902">
            <a:off x="7841262" y="3171119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16536" y="2684571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32" y="1550788"/>
            <a:ext cx="19685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449591" y="226095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换菜</a:t>
            </a:r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4191311" y="2684571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91311" y="226095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退菜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88" y="1550788"/>
            <a:ext cx="2006600" cy="218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92" y="4205523"/>
            <a:ext cx="4686300" cy="218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右箭头 20"/>
          <p:cNvSpPr/>
          <p:nvPr/>
        </p:nvSpPr>
        <p:spPr>
          <a:xfrm rot="10800000">
            <a:off x="5895473" y="5169284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20" y="4095438"/>
            <a:ext cx="53594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5942193" y="4749451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结账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743923" y="295926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点完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73558"/>
              </p:ext>
            </p:extLst>
          </p:nvPr>
        </p:nvGraphicFramePr>
        <p:xfrm>
          <a:off x="800068" y="1991559"/>
          <a:ext cx="10385552" cy="300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63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96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63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715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初期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后期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菜单保存方式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字符串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字典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字典维护性，扩展性强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菜的数量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一次只能点一份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点菜数量可变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用户体验更好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多次点同一个菜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菜单字符串追加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菜单数量修改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菜单更加规范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菜量默认值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默认一份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完善技能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意图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没有换菜、退菜意图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增加换菜、退菜意图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丰富技能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42531" y="377660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 比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1657912" y="2047937"/>
            <a:ext cx="5295638" cy="2091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66920" y="3023250"/>
            <a:ext cx="147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6E8887"/>
                </a:solidFill>
                <a:latin typeface="段宁毛笔行书" panose="03000509000000000000" pitchFamily="65" charset="-122"/>
                <a:ea typeface="段宁毛笔行书" panose="03000509000000000000" pitchFamily="65" charset="-122"/>
              </a:rPr>
              <a:t>02</a:t>
            </a:r>
            <a:endParaRPr lang="zh-CN" altLang="en-US" sz="4000" b="1" dirty="0">
              <a:solidFill>
                <a:srgbClr val="6E8887"/>
              </a:solidFill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745797" y="2734195"/>
            <a:ext cx="3810572" cy="7386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前端页面效果优化</a:t>
            </a:r>
            <a:endParaRPr lang="en-US" altLang="zh-CN" sz="28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45797" y="3472859"/>
            <a:ext cx="30553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1207770"/>
            <a:ext cx="10579100" cy="5194935"/>
          </a:xfrm>
          <a:prstGeom prst="rect">
            <a:avLst/>
          </a:prstGeom>
        </p:spPr>
      </p:pic>
      <p:sp>
        <p:nvSpPr>
          <p:cNvPr id="56" name="文本框 55"/>
          <p:cNvSpPr txBox="1">
            <a:spLocks noChangeArrowheads="1"/>
          </p:cNvSpPr>
          <p:nvPr/>
        </p:nvSpPr>
        <p:spPr bwMode="auto">
          <a:xfrm>
            <a:off x="213038" y="397324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页面加载流程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54655" y="419100"/>
            <a:ext cx="3126105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</a:t>
            </a: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优化</a:t>
            </a:r>
            <a:endParaRPr lang="zh-CN" altLang="en-US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2417" y="2289685"/>
            <a:ext cx="43666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打开网页</a:t>
            </a:r>
            <a:r>
              <a:rPr lang="zh-CN" altLang="en-US" sz="2400" dirty="0">
                <a:solidFill>
                  <a:srgbClr val="002060"/>
                </a:solidFill>
              </a:rPr>
              <a:t>，长时间处于白屏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342900" indent="-342900" fontAlgn="auto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页面加载慢</a:t>
            </a:r>
            <a:r>
              <a:rPr lang="zh-CN" altLang="en-US" sz="2400" dirty="0">
                <a:solidFill>
                  <a:srgbClr val="002060"/>
                </a:solidFill>
              </a:rPr>
              <a:t>，显示不完整</a:t>
            </a:r>
          </a:p>
          <a:p>
            <a:pPr marL="342900" indent="-342900" fontAlgn="auto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页面</a:t>
            </a:r>
            <a:r>
              <a:rPr lang="zh-CN" altLang="en-US" sz="2400" dirty="0">
                <a:solidFill>
                  <a:srgbClr val="002060"/>
                </a:solidFill>
              </a:rPr>
              <a:t>处于不可交互的状态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27" y="2850124"/>
            <a:ext cx="4199890" cy="939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2200" y="377660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字体图标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31" y="2259697"/>
            <a:ext cx="8737895" cy="2299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32702" y="387492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字体图标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5247" y="1905298"/>
            <a:ext cx="6364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加载</a:t>
            </a:r>
            <a:r>
              <a:rPr lang="zh-CN" altLang="en-US" sz="2400" dirty="0">
                <a:solidFill>
                  <a:srgbClr val="002060"/>
                </a:solidFill>
              </a:rPr>
              <a:t>速度</a:t>
            </a:r>
            <a:r>
              <a:rPr lang="zh-CN" altLang="en-US" sz="2400" dirty="0" smtClean="0">
                <a:solidFill>
                  <a:srgbClr val="002060"/>
                </a:solidFill>
              </a:rPr>
              <a:t>快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不会</a:t>
            </a:r>
            <a:r>
              <a:rPr lang="zh-CN" altLang="en-US" sz="2400" dirty="0">
                <a:solidFill>
                  <a:srgbClr val="002060"/>
                </a:solidFill>
              </a:rPr>
              <a:t>变形失真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兼容性</a:t>
            </a:r>
            <a:r>
              <a:rPr lang="zh-CN" altLang="en-US" sz="2400" dirty="0">
                <a:solidFill>
                  <a:srgbClr val="002060"/>
                </a:solidFill>
              </a:rPr>
              <a:t>好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灵活性</a:t>
            </a:r>
            <a:r>
              <a:rPr lang="zh-CN" altLang="en-US" sz="2400" dirty="0">
                <a:solidFill>
                  <a:srgbClr val="002060"/>
                </a:solidFill>
              </a:rPr>
              <a:t>强，当做文字操作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代替</a:t>
            </a:r>
            <a:r>
              <a:rPr lang="zh-CN" altLang="en-US" sz="2400" dirty="0">
                <a:solidFill>
                  <a:srgbClr val="002060"/>
                </a:solidFill>
              </a:rPr>
              <a:t>部分图片，减少</a:t>
            </a:r>
            <a:r>
              <a:rPr lang="en-US" altLang="zh-CN" sz="2400" dirty="0">
                <a:solidFill>
                  <a:srgbClr val="002060"/>
                </a:solidFill>
              </a:rPr>
              <a:t>Http</a:t>
            </a:r>
            <a:r>
              <a:rPr lang="zh-CN" altLang="en-US" sz="2400" dirty="0">
                <a:solidFill>
                  <a:srgbClr val="002060"/>
                </a:solidFill>
              </a:rPr>
              <a:t>请求数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95" y="1974190"/>
            <a:ext cx="3936365" cy="281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2197" y="377660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字体图标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82797" y="2222803"/>
            <a:ext cx="6003925" cy="2721893"/>
            <a:chOff x="1020445" y="3501002"/>
            <a:chExt cx="6003925" cy="272189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2412" y="4062625"/>
              <a:ext cx="648970" cy="21602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45" y="4010744"/>
              <a:ext cx="1621155" cy="191071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35078" y="3501002"/>
              <a:ext cx="8934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列 表</a:t>
              </a:r>
              <a:endParaRPr lang="zh-CN" altLang="en-US" sz="2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38305" y="3510831"/>
              <a:ext cx="14325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/>
                <a:t>bootStrap</a:t>
              </a:r>
              <a:endParaRPr lang="zh-CN" altLang="en-US" sz="2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79109" y="3510831"/>
              <a:ext cx="90043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组 合</a:t>
              </a:r>
              <a:endParaRPr lang="zh-CN" altLang="en-US" sz="2400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060" y="4078668"/>
              <a:ext cx="2586990" cy="54800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060" y="4714469"/>
              <a:ext cx="2734310" cy="944245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821" y="2462819"/>
            <a:ext cx="4488180" cy="23348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1526" y="972534"/>
            <a:ext cx="154894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4400" b="1" dirty="0" smtClean="0"/>
              <a:t>总 结</a:t>
            </a:r>
            <a:endParaRPr lang="zh-CN" altLang="en-US" sz="4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19478" y="2409825"/>
            <a:ext cx="9153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在思考如何解决问题时要考虑周全，目光长远。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前端页面优化的方法有很多，继续学习其他页面优化的方法，将其应用到我们正在进行的项目中。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团队协作非常重要，要和小伙伴们多沟通，相互学习，彼此信任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3271491" y="456713"/>
            <a:ext cx="5980323" cy="2361940"/>
          </a:xfrm>
          <a:prstGeom prst="rect">
            <a:avLst/>
          </a:prstGeom>
        </p:spPr>
      </p:pic>
      <p:sp>
        <p:nvSpPr>
          <p:cNvPr id="5" name="文本框 22"/>
          <p:cNvSpPr txBox="1">
            <a:spLocks noChangeArrowheads="1"/>
          </p:cNvSpPr>
          <p:nvPr/>
        </p:nvSpPr>
        <p:spPr bwMode="auto">
          <a:xfrm>
            <a:off x="4231005" y="1407160"/>
            <a:ext cx="3999865" cy="5835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94939" y="3048158"/>
            <a:ext cx="4555430" cy="1779952"/>
            <a:chOff x="1580901" y="3048158"/>
            <a:chExt cx="4555430" cy="1779952"/>
          </a:xfrm>
        </p:grpSpPr>
        <p:sp>
          <p:nvSpPr>
            <p:cNvPr id="6" name="文本框 5"/>
            <p:cNvSpPr txBox="1"/>
            <p:nvPr/>
          </p:nvSpPr>
          <p:spPr>
            <a:xfrm>
              <a:off x="1580902" y="3263231"/>
              <a:ext cx="8680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段宁毛笔行书" panose="03000509000000000000" pitchFamily="65" charset="-122"/>
                  <a:ea typeface="段宁毛笔行书" panose="03000509000000000000" pitchFamily="65" charset="-122"/>
                </a:rPr>
                <a:t>01</a:t>
              </a:r>
            </a:p>
          </p:txBody>
        </p:sp>
        <p:sp>
          <p:nvSpPr>
            <p:cNvPr id="7" name="文本框 6"/>
            <p:cNvSpPr txBox="1">
              <a:spLocks noChangeArrowheads="1"/>
            </p:cNvSpPr>
            <p:nvPr/>
          </p:nvSpPr>
          <p:spPr bwMode="auto">
            <a:xfrm>
              <a:off x="2325759" y="3048158"/>
              <a:ext cx="3810572" cy="73723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点菜技能开发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80901" y="4306140"/>
              <a:ext cx="8680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>
                      <a:lumMod val="50000"/>
                    </a:schemeClr>
                  </a:solidFill>
                  <a:latin typeface="段宁毛笔行书" panose="03000509000000000000" pitchFamily="65" charset="-122"/>
                  <a:ea typeface="段宁毛笔行书" panose="03000509000000000000" pitchFamily="65" charset="-122"/>
                </a:rPr>
                <a:t>02</a:t>
              </a:r>
            </a:p>
          </p:txBody>
        </p:sp>
        <p:sp>
          <p:nvSpPr>
            <p:cNvPr id="15" name="文本框 22"/>
            <p:cNvSpPr txBox="1">
              <a:spLocks noChangeArrowheads="1"/>
            </p:cNvSpPr>
            <p:nvPr/>
          </p:nvSpPr>
          <p:spPr bwMode="auto">
            <a:xfrm>
              <a:off x="2325759" y="4090618"/>
              <a:ext cx="3810572" cy="73723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前端页面性能优化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-100786" y="274982"/>
            <a:ext cx="7985830" cy="3154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 flipH="1">
            <a:off x="7014624" y="3429000"/>
            <a:ext cx="5044855" cy="1992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44863" y="1441937"/>
            <a:ext cx="902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谢</a:t>
            </a:r>
            <a:endParaRPr lang="en-US" altLang="zh-CN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endParaRPr lang="en-US" altLang="zh-CN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endParaRPr lang="en-US" altLang="zh-CN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1672200" y="2273598"/>
            <a:ext cx="5295638" cy="2091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1208" y="3198416"/>
            <a:ext cx="147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8887"/>
                </a:solidFill>
                <a:latin typeface="段宁毛笔行书" panose="03000509000000000000" pitchFamily="65" charset="-122"/>
                <a:ea typeface="段宁毛笔行书" panose="03000509000000000000" pitchFamily="65" charset="-122"/>
              </a:rPr>
              <a:t>01</a:t>
            </a:r>
            <a:endParaRPr lang="zh-CN" altLang="en-US" sz="4000" b="1" dirty="0">
              <a:solidFill>
                <a:srgbClr val="6E8887"/>
              </a:solidFill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760085" y="2950027"/>
            <a:ext cx="3810572" cy="7386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编写点菜技能</a:t>
            </a:r>
            <a:endParaRPr lang="en-US" altLang="zh-CN" sz="28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60085" y="3648025"/>
            <a:ext cx="32865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2" y="1861099"/>
            <a:ext cx="10810187" cy="35110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32819" y="349978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 析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08" y="2249487"/>
            <a:ext cx="3746973" cy="290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9" y="909747"/>
            <a:ext cx="5148650" cy="5766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949143" y="1288840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用户说法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90502" y="1261766"/>
            <a:ext cx="70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reply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729222" y="126176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界面</a:t>
            </a:r>
            <a:endParaRPr kumimoji="1" lang="zh-CN" altLang="en-US" dirty="0"/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3198615" y="2215687"/>
            <a:ext cx="1373386" cy="32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2998013" y="2061425"/>
            <a:ext cx="1573988" cy="14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加号 2"/>
          <p:cNvSpPr/>
          <p:nvPr/>
        </p:nvSpPr>
        <p:spPr>
          <a:xfrm>
            <a:off x="7118217" y="2025793"/>
            <a:ext cx="377372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>
            <a:endCxn id="49" idx="1"/>
          </p:cNvCxnSpPr>
          <p:nvPr/>
        </p:nvCxnSpPr>
        <p:spPr>
          <a:xfrm>
            <a:off x="3180836" y="3728755"/>
            <a:ext cx="995431" cy="17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49" idx="1"/>
          </p:cNvCxnSpPr>
          <p:nvPr/>
        </p:nvCxnSpPr>
        <p:spPr>
          <a:xfrm flipV="1">
            <a:off x="3100734" y="3906134"/>
            <a:ext cx="1075533" cy="35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加号 28"/>
          <p:cNvSpPr/>
          <p:nvPr/>
        </p:nvSpPr>
        <p:spPr>
          <a:xfrm>
            <a:off x="7423152" y="3706031"/>
            <a:ext cx="377372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01" y="4790251"/>
            <a:ext cx="2476345" cy="1197310"/>
          </a:xfrm>
          <a:prstGeom prst="rect">
            <a:avLst/>
          </a:prstGeom>
        </p:spPr>
      </p:pic>
      <p:sp>
        <p:nvSpPr>
          <p:cNvPr id="35" name="加号 34"/>
          <p:cNvSpPr/>
          <p:nvPr/>
        </p:nvSpPr>
        <p:spPr>
          <a:xfrm>
            <a:off x="8162103" y="5260679"/>
            <a:ext cx="377372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/>
          <p:cNvCxnSpPr>
            <a:endCxn id="41" idx="1"/>
          </p:cNvCxnSpPr>
          <p:nvPr/>
        </p:nvCxnSpPr>
        <p:spPr>
          <a:xfrm flipV="1">
            <a:off x="3394069" y="5445041"/>
            <a:ext cx="696449" cy="33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endCxn id="41" idx="1"/>
          </p:cNvCxnSpPr>
          <p:nvPr/>
        </p:nvCxnSpPr>
        <p:spPr>
          <a:xfrm>
            <a:off x="3393048" y="5231207"/>
            <a:ext cx="697470" cy="21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31065" y="1733517"/>
            <a:ext cx="57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浏览菜单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97684" y="3343668"/>
            <a:ext cx="57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看某个菜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821469" y="5025333"/>
            <a:ext cx="477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看图片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720625" y="1285909"/>
            <a:ext cx="79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意图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222868" y="367827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 现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32" y="1785171"/>
            <a:ext cx="1335296" cy="4186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84" y="2317768"/>
            <a:ext cx="1749700" cy="4172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958" y="1931774"/>
            <a:ext cx="2146300" cy="53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442" y="1603431"/>
            <a:ext cx="2311400" cy="13304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103" y="3099116"/>
            <a:ext cx="2500397" cy="14256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284" y="3461634"/>
            <a:ext cx="1689100" cy="4445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277" y="4102907"/>
            <a:ext cx="1651000" cy="4445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038" y="4987706"/>
            <a:ext cx="2008938" cy="4572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0518" y="5127541"/>
            <a:ext cx="3975100" cy="635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9085" y="5584529"/>
            <a:ext cx="2133600" cy="3937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6267" y="3716007"/>
            <a:ext cx="3246885" cy="380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13035" y="367828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 现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29" y="1576385"/>
            <a:ext cx="2781882" cy="2035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右箭头 8"/>
          <p:cNvSpPr/>
          <p:nvPr/>
        </p:nvSpPr>
        <p:spPr>
          <a:xfrm>
            <a:off x="2808836" y="2655081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8469912" y="3963183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430411" y="2526643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97" y="1579391"/>
            <a:ext cx="3857090" cy="2046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" y="1543064"/>
            <a:ext cx="2757638" cy="3979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42" y="4509888"/>
            <a:ext cx="4368800" cy="214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96" y="1368025"/>
            <a:ext cx="21844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1" y="1374375"/>
            <a:ext cx="21844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71" y="4135603"/>
            <a:ext cx="21590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896" y="4162025"/>
            <a:ext cx="22098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881" y="1901425"/>
            <a:ext cx="3505200" cy="3340100"/>
          </a:xfrm>
          <a:prstGeom prst="rect">
            <a:avLst/>
          </a:prstGeom>
        </p:spPr>
      </p:pic>
      <p:sp>
        <p:nvSpPr>
          <p:cNvPr id="6" name="乘 5"/>
          <p:cNvSpPr/>
          <p:nvPr/>
        </p:nvSpPr>
        <p:spPr>
          <a:xfrm>
            <a:off x="2419985" y="1290003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63971" y="3746047"/>
            <a:ext cx="127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未点菜时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03199" y="367828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出现的问题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乘 10"/>
          <p:cNvSpPr/>
          <p:nvPr/>
        </p:nvSpPr>
        <p:spPr>
          <a:xfrm>
            <a:off x="5467629" y="1290003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乘 11"/>
          <p:cNvSpPr/>
          <p:nvPr/>
        </p:nvSpPr>
        <p:spPr>
          <a:xfrm>
            <a:off x="2537856" y="4017971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乘 13"/>
          <p:cNvSpPr/>
          <p:nvPr/>
        </p:nvSpPr>
        <p:spPr>
          <a:xfrm>
            <a:off x="5409394" y="4017971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9" y="1709639"/>
            <a:ext cx="6333296" cy="40870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669" y="1881186"/>
            <a:ext cx="4330700" cy="3262313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72032" y="377660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 正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316</Words>
  <Application>Microsoft Macintosh PowerPoint</Application>
  <PresentationFormat>宽屏</PresentationFormat>
  <Paragraphs>96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Calibri</vt:lpstr>
      <vt:lpstr>Calibri Light</vt:lpstr>
      <vt:lpstr>段宁毛笔行书</vt:lpstr>
      <vt:lpstr>楷体</vt:lpstr>
      <vt:lpstr>宋体</vt:lpstr>
      <vt:lpstr>文悦古典明朝体 (非商业使用) W5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202</cp:revision>
  <dcterms:created xsi:type="dcterms:W3CDTF">2018-05-07T01:16:00Z</dcterms:created>
  <dcterms:modified xsi:type="dcterms:W3CDTF">2018-09-03T06:00:08Z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